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54">
          <p15:clr>
            <a:srgbClr val="A4A3A4"/>
          </p15:clr>
        </p15:guide>
        <p15:guide id="2" pos="1981">
          <p15:clr>
            <a:srgbClr val="A4A3A4"/>
          </p15:clr>
        </p15:guide>
        <p15:guide id="3" pos="3456">
          <p15:clr>
            <a:srgbClr val="9AA0A6"/>
          </p15:clr>
        </p15:guide>
        <p15:guide id="4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54" orient="horz"/>
        <p:guide pos="1981"/>
        <p:guide pos="3456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5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be741e24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9be741e24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97e05a9c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97e05a9c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7e05a9c3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97e05a9c3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7e05a9c3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97e05a9c3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7e05a9c3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7e05a9c3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7e05a9c3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7e05a9c3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7e05a9c3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97e05a9c3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97e05a9c3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97e05a9c3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97e05a9c3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97e05a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97e05a9c3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97e05a9c3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7e05a9c3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97e05a9c3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be741e246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be741e246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7e05a9c3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97e05a9c3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97e05a9c3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97e05a9c3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7e05a9c3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7e05a9c3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97e05a9c3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97e05a9c3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7e05a9c3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7e05a9c3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7e05a9c3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97e05a9c3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97e05a9c3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97e05a9c3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7e05a9c3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7e05a9c3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7e05a9c3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7e05a9c3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7e05a9c3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97e05a9c3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be741e246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9be741e246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97e05a9c3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97e05a9c3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97e05a9c3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97e05a9c3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7e05a9c3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97e05a9c3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97e05a9c3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97e05a9c3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97e05a9c3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97e05a9c3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9be741e24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9be741e24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be741e246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be741e246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be741e24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be741e24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be741e246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be741e246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9be741e246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9be741e246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7e05a9c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7e05a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975" y="494700"/>
            <a:ext cx="9199800" cy="48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7950" y="542700"/>
            <a:ext cx="9199800" cy="46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7" name="Google Shape;6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7975" y="494700"/>
            <a:ext cx="9199800" cy="48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7950" y="542700"/>
            <a:ext cx="9199800" cy="46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7975" y="494700"/>
            <a:ext cx="9199800" cy="48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-7950" y="542700"/>
            <a:ext cx="9199800" cy="46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7975" y="494700"/>
            <a:ext cx="9199800" cy="48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950" y="542700"/>
            <a:ext cx="9199800" cy="46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-7975" y="494700"/>
            <a:ext cx="9199800" cy="48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-7950" y="542700"/>
            <a:ext cx="9199800" cy="46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2"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0" name="Google Shape;50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/>
          <p:nvPr/>
        </p:nvSpPr>
        <p:spPr>
          <a:xfrm rot="-5400000">
            <a:off x="1952850" y="2531729"/>
            <a:ext cx="5191500" cy="48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/>
          <p:nvPr/>
        </p:nvSpPr>
        <p:spPr>
          <a:xfrm rot="-5400000">
            <a:off x="2000250" y="2540294"/>
            <a:ext cx="5191500" cy="46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Relationship Id="rId4" Type="http://schemas.openxmlformats.org/officeDocument/2006/relationships/image" Target="../media/image19.png"/><Relationship Id="rId5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Relationship Id="rId4" Type="http://schemas.openxmlformats.org/officeDocument/2006/relationships/image" Target="../media/image19.png"/><Relationship Id="rId5" Type="http://schemas.openxmlformats.org/officeDocument/2006/relationships/image" Target="../media/image35.jpg"/><Relationship Id="rId6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9.jpg"/><Relationship Id="rId6" Type="http://schemas.openxmlformats.org/officeDocument/2006/relationships/image" Target="../media/image27.jpg"/><Relationship Id="rId7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3.jpg"/><Relationship Id="rId8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 b="8201" l="0" r="0" t="16627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type="title"/>
          </p:nvPr>
        </p:nvSpPr>
        <p:spPr>
          <a:xfrm>
            <a:off x="4499625" y="3285925"/>
            <a:ext cx="4644300" cy="11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Photorealism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Landscape Painting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colour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9573" l="0" r="911" t="9710"/>
          <a:stretch/>
        </p:blipFill>
        <p:spPr>
          <a:xfrm>
            <a:off x="1936998" y="851050"/>
            <a:ext cx="5273599" cy="361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3591450" y="4470025"/>
            <a:ext cx="196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#40 – 16x24” Acrylic on Canvas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colour</a:t>
            </a:r>
            <a:endParaRPr/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501" y="673475"/>
            <a:ext cx="3222601" cy="43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6185100" y="4511500"/>
            <a:ext cx="117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#72 – 45x60cm Oil on Board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2511150" y="2167200"/>
            <a:ext cx="41217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Green sucks!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direction/framing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729450" y="1184125"/>
            <a:ext cx="7422600" cy="31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Ideally, elements of a painting lead focus to a focal point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Focal points (usually) look best at a `third’ in a painting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Modifying a painting/reference takes creativity and/or photoshop savvy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Unfortunately I have neither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direction/framing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400" y="818975"/>
            <a:ext cx="5475200" cy="410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7309600" y="4427425"/>
            <a:ext cx="152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#69 – 45x60cm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Mixed Media on Panel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direction/framing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400" y="818975"/>
            <a:ext cx="5475200" cy="410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7309600" y="4427425"/>
            <a:ext cx="152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#69 – 45x60cm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Mixed Media on Panel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0" name="Google Shape;210;p27"/>
          <p:cNvCxnSpPr/>
          <p:nvPr/>
        </p:nvCxnSpPr>
        <p:spPr>
          <a:xfrm>
            <a:off x="3670750" y="836275"/>
            <a:ext cx="0" cy="4085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7"/>
          <p:cNvCxnSpPr/>
          <p:nvPr/>
        </p:nvCxnSpPr>
        <p:spPr>
          <a:xfrm>
            <a:off x="5499550" y="836275"/>
            <a:ext cx="0" cy="4085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7"/>
          <p:cNvCxnSpPr/>
          <p:nvPr/>
        </p:nvCxnSpPr>
        <p:spPr>
          <a:xfrm>
            <a:off x="1850175" y="2175800"/>
            <a:ext cx="54618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7"/>
          <p:cNvCxnSpPr/>
          <p:nvPr/>
        </p:nvCxnSpPr>
        <p:spPr>
          <a:xfrm>
            <a:off x="1850175" y="3547400"/>
            <a:ext cx="54618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direction/framing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400" y="818975"/>
            <a:ext cx="5475200" cy="410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7309600" y="4427425"/>
            <a:ext cx="152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#69 – 45x60cm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Mixed Media on Panel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8"/>
          <p:cNvSpPr/>
          <p:nvPr/>
        </p:nvSpPr>
        <p:spPr>
          <a:xfrm rot="450307">
            <a:off x="2390461" y="2908500"/>
            <a:ext cx="1065730" cy="741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 rot="-544193">
            <a:off x="2653827" y="4193212"/>
            <a:ext cx="1065725" cy="741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 rot="450307">
            <a:off x="3630786" y="1529175"/>
            <a:ext cx="1065730" cy="741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 rot="9050554">
            <a:off x="6031927" y="2034931"/>
            <a:ext cx="616981" cy="742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4536650" y="2427425"/>
            <a:ext cx="1450500" cy="14136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reference</a:t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729450" y="1295125"/>
            <a:ext cx="7688700" cy="30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Photorealism (in landscapes) is about painting nature as it is, not how we’d like it to be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most cases, paint directly from a reference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 some cases, some massaging of the `truth’ is needed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50" y="912487"/>
            <a:ext cx="3318523" cy="331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500" y="912475"/>
            <a:ext cx="3318523" cy="331690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5575063" y="4231000"/>
            <a:ext cx="183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#73 – 30x30cm Oil on Panel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1530400" y="4231000"/>
            <a:ext cx="171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Robina, Gold Coast after a storm the night before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0" t="7080"/>
          <a:stretch/>
        </p:blipFill>
        <p:spPr>
          <a:xfrm>
            <a:off x="614275" y="591700"/>
            <a:ext cx="8162975" cy="45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bit about me</a:t>
            </a:r>
            <a:endParaRPr/>
          </a:p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189200" y="1191525"/>
            <a:ext cx="4288200" cy="31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Started painting out of high school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Retired a few years ago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Won a few awards, gallery-represented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Painted in a few different media, on different media, with different tools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Arguably self taught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Initially learnt from Bob Ross videos on YouTube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paint in photorealism, but this hasn’t always been the case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Paint landscapes, but have dabbled in other material too</a:t>
            </a:r>
            <a:endParaRPr sz="1500"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/>
          </a:blip>
          <a:srcRect b="0" l="4821" r="3519" t="1263"/>
          <a:stretch/>
        </p:blipFill>
        <p:spPr>
          <a:xfrm>
            <a:off x="4383025" y="586450"/>
            <a:ext cx="3724876" cy="45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8450" y="585550"/>
            <a:ext cx="1592950" cy="45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2919021" y="4650900"/>
            <a:ext cx="146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Painting #1 – 16x20” Oil on Canvas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57150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50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57150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i="1" lang="en"/>
              <a:t>makes</a:t>
            </a:r>
            <a:r>
              <a:rPr lang="en"/>
              <a:t> a good painting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400" y="584650"/>
            <a:ext cx="3060601" cy="45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729450" y="1065700"/>
            <a:ext cx="4954200" cy="3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Lots of tools are </a:t>
            </a:r>
            <a:r>
              <a:rPr lang="en" sz="1500"/>
              <a:t>involved</a:t>
            </a:r>
            <a:r>
              <a:rPr lang="en" sz="1500"/>
              <a:t>!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Brushes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Canvas/boards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Paints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Laptop/tablets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So. Many. Cleaning supplies.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Something to keep you sane (snacks, music, pets!)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Cameras and editing software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D2D2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 amt="83000"/>
          </a:blip>
          <a:srcRect b="0" l="0" r="0" t="6777"/>
          <a:stretch/>
        </p:blipFill>
        <p:spPr>
          <a:xfrm>
            <a:off x="0" y="1517150"/>
            <a:ext cx="5876076" cy="364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i="1" lang="en"/>
              <a:t>makes</a:t>
            </a:r>
            <a:r>
              <a:rPr lang="en"/>
              <a:t> a good painting</a:t>
            </a:r>
            <a:r>
              <a:rPr lang="en"/>
              <a:t> — brushes</a:t>
            </a:r>
            <a:endParaRPr/>
          </a:p>
        </p:txBody>
      </p:sp>
      <p:sp>
        <p:nvSpPr>
          <p:cNvPr id="282" name="Google Shape;282;p36"/>
          <p:cNvSpPr/>
          <p:nvPr/>
        </p:nvSpPr>
        <p:spPr>
          <a:xfrm>
            <a:off x="5039900" y="1406150"/>
            <a:ext cx="1339500" cy="19833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877450" y="842950"/>
            <a:ext cx="76887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Different brushes for different jobs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Smaller brushes for more detail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Softer hairs for more flow and even stroke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Stiffer hairs give more complexity and random structure</a:t>
            </a:r>
            <a:endParaRPr sz="1500"/>
          </a:p>
        </p:txBody>
      </p:sp>
      <p:sp>
        <p:nvSpPr>
          <p:cNvPr id="284" name="Google Shape;284;p36"/>
          <p:cNvSpPr/>
          <p:nvPr/>
        </p:nvSpPr>
        <p:spPr>
          <a:xfrm>
            <a:off x="5133100" y="4484825"/>
            <a:ext cx="1339500" cy="6822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1488700" y="1975250"/>
            <a:ext cx="76887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 brush = better painting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C2C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2050"/>
            <a:ext cx="9144000" cy="45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i="1" lang="en"/>
              <a:t>makes</a:t>
            </a:r>
            <a:r>
              <a:rPr lang="en"/>
              <a:t> a good painting — panel/canvas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727650" y="1013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Canvas is fine, and cheap – made from cotton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Linen is the gold standard, and very expensive – made from flax plant fibres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Painting directly on wooden board is becoming more common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The smooth surface is ideal for sub-millimeter detail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Requires a </a:t>
            </a:r>
            <a:r>
              <a:rPr i="1" lang="en" sz="1300"/>
              <a:t>lot</a:t>
            </a:r>
            <a:r>
              <a:rPr lang="en" sz="1300"/>
              <a:t> of preparation to be archival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The picture below is not good!</a:t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i="1" lang="en"/>
              <a:t>makes</a:t>
            </a:r>
            <a:r>
              <a:rPr lang="en"/>
              <a:t> a good painting — paints</a:t>
            </a:r>
            <a:endParaRPr/>
          </a:p>
        </p:txBody>
      </p:sp>
      <p:sp>
        <p:nvSpPr>
          <p:cNvPr id="298" name="Google Shape;298;p38"/>
          <p:cNvSpPr txBox="1"/>
          <p:nvPr>
            <p:ph idx="1" type="body"/>
          </p:nvPr>
        </p:nvSpPr>
        <p:spPr>
          <a:xfrm>
            <a:off x="729450" y="1036100"/>
            <a:ext cx="3844200" cy="3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Paint is composed of a binding agent, and a pigment (the colour)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Pigments can be natural, or synthetic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Depending on the brand/pigment, paints can have different consistency and opacity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Student grade paints are cheap, but not archival. Artist grade paints generally have higher quality, and more pigment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Especially with oil paints, some additives are needed to get a desired consistency </a:t>
            </a:r>
            <a:endParaRPr/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350" y="1511700"/>
            <a:ext cx="3686801" cy="27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paint in photorealism</a:t>
            </a:r>
            <a:endParaRPr/>
          </a:p>
        </p:txBody>
      </p:sp>
      <p:sp>
        <p:nvSpPr>
          <p:cNvPr id="305" name="Google Shape;305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500" y="825200"/>
            <a:ext cx="5143501" cy="348166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3686750" y="4339975"/>
            <a:ext cx="179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Step 1: Grid and sketch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paint in photorealism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0"/>
          <p:cNvPicPr preferRelativeResize="0"/>
          <p:nvPr/>
        </p:nvPicPr>
        <p:blipFill rotWithShape="1">
          <a:blip r:embed="rId3">
            <a:alphaModFix/>
          </a:blip>
          <a:srcRect b="16047" l="0" r="0" t="16040"/>
          <a:stretch/>
        </p:blipFill>
        <p:spPr>
          <a:xfrm>
            <a:off x="2000250" y="825188"/>
            <a:ext cx="5143500" cy="3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3961500" y="4339975"/>
            <a:ext cx="12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Step 2: Block in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paint in photorealism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 rotWithShape="1">
          <a:blip r:embed="rId3">
            <a:alphaModFix/>
          </a:blip>
          <a:srcRect b="16047" l="0" r="0" t="16040"/>
          <a:stretch/>
        </p:blipFill>
        <p:spPr>
          <a:xfrm>
            <a:off x="2000250" y="825188"/>
            <a:ext cx="5143500" cy="3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3433350" y="4339975"/>
            <a:ext cx="227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Step 3: Start background detail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4">
            <a:alphaModFix/>
          </a:blip>
          <a:srcRect b="0" l="0" r="0" t="1380"/>
          <a:stretch/>
        </p:blipFill>
        <p:spPr>
          <a:xfrm>
            <a:off x="2000250" y="825200"/>
            <a:ext cx="5143500" cy="3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of this talk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729450" y="1184125"/>
            <a:ext cx="3873900" cy="31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Rough progression of my art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makes a good painting (in my opinion)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</a:t>
            </a:r>
            <a:r>
              <a:rPr b="1" i="1" lang="en" sz="1500"/>
              <a:t>makes</a:t>
            </a:r>
            <a:r>
              <a:rPr lang="en" sz="1500"/>
              <a:t> a good painting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I attack a painting (gently)</a:t>
            </a:r>
            <a:endParaRPr sz="1500"/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 b="1970" l="5064" r="12454" t="2353"/>
          <a:stretch/>
        </p:blipFill>
        <p:spPr>
          <a:xfrm>
            <a:off x="4603250" y="1287082"/>
            <a:ext cx="3814901" cy="295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5333950" y="4340125"/>
            <a:ext cx="235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Painting #6 – 16x20” Acrylic on Canvas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paint in photorealism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 rotWithShape="1">
          <a:blip r:embed="rId3">
            <a:alphaModFix/>
          </a:blip>
          <a:srcRect b="16047" l="0" r="0" t="16040"/>
          <a:stretch/>
        </p:blipFill>
        <p:spPr>
          <a:xfrm>
            <a:off x="2000250" y="825188"/>
            <a:ext cx="5143500" cy="3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/>
        </p:nvSpPr>
        <p:spPr>
          <a:xfrm>
            <a:off x="3433350" y="4339975"/>
            <a:ext cx="227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Step 4: Start midground detail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 rotWithShape="1">
          <a:blip r:embed="rId4">
            <a:alphaModFix/>
          </a:blip>
          <a:srcRect b="0" l="0" r="0" t="1380"/>
          <a:stretch/>
        </p:blipFill>
        <p:spPr>
          <a:xfrm>
            <a:off x="2000250" y="825200"/>
            <a:ext cx="5143500" cy="3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 rotWithShape="1">
          <a:blip r:embed="rId5">
            <a:alphaModFix/>
          </a:blip>
          <a:srcRect b="0" l="2090" r="7033" t="0"/>
          <a:stretch/>
        </p:blipFill>
        <p:spPr>
          <a:xfrm>
            <a:off x="2000250" y="825200"/>
            <a:ext cx="5143498" cy="3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paint in photorealism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3"/>
          <p:cNvPicPr preferRelativeResize="0"/>
          <p:nvPr/>
        </p:nvPicPr>
        <p:blipFill rotWithShape="1">
          <a:blip r:embed="rId3">
            <a:alphaModFix/>
          </a:blip>
          <a:srcRect b="16047" l="0" r="0" t="16040"/>
          <a:stretch/>
        </p:blipFill>
        <p:spPr>
          <a:xfrm>
            <a:off x="2000250" y="825188"/>
            <a:ext cx="5143500" cy="3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 txBox="1"/>
          <p:nvPr/>
        </p:nvSpPr>
        <p:spPr>
          <a:xfrm>
            <a:off x="3433350" y="4339975"/>
            <a:ext cx="227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Step 5: Start foreground detail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3" name="Google Shape;343;p43"/>
          <p:cNvPicPr preferRelativeResize="0"/>
          <p:nvPr/>
        </p:nvPicPr>
        <p:blipFill rotWithShape="1">
          <a:blip r:embed="rId4">
            <a:alphaModFix/>
          </a:blip>
          <a:srcRect b="0" l="0" r="0" t="1380"/>
          <a:stretch/>
        </p:blipFill>
        <p:spPr>
          <a:xfrm>
            <a:off x="2000250" y="825200"/>
            <a:ext cx="5143500" cy="3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 rotWithShape="1">
          <a:blip r:embed="rId5">
            <a:alphaModFix/>
          </a:blip>
          <a:srcRect b="0" l="2090" r="7033" t="0"/>
          <a:stretch/>
        </p:blipFill>
        <p:spPr>
          <a:xfrm>
            <a:off x="2000250" y="825200"/>
            <a:ext cx="5143498" cy="3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6">
            <a:alphaModFix/>
          </a:blip>
          <a:srcRect b="0" l="0" r="2524" t="0"/>
          <a:stretch/>
        </p:blipFill>
        <p:spPr>
          <a:xfrm>
            <a:off x="2000250" y="825200"/>
            <a:ext cx="5143498" cy="3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paint in photorealism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563" y="834225"/>
            <a:ext cx="5754875" cy="383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/>
        </p:nvSpPr>
        <p:spPr>
          <a:xfrm>
            <a:off x="3638700" y="4669850"/>
            <a:ext cx="186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#62 – 30x45cm Oil on Panel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non-`landscape’ attempts</a:t>
            </a:r>
            <a:endParaRPr/>
          </a:p>
        </p:txBody>
      </p:sp>
      <p:pic>
        <p:nvPicPr>
          <p:cNvPr id="359" name="Google Shape;3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025" y="558750"/>
            <a:ext cx="2088974" cy="42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62" y="591675"/>
            <a:ext cx="2505808" cy="18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5"/>
          <p:cNvSpPr txBox="1"/>
          <p:nvPr/>
        </p:nvSpPr>
        <p:spPr>
          <a:xfrm>
            <a:off x="7229963" y="4832675"/>
            <a:ext cx="17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#78 – 45x22cm Oil on Panel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958363" y="2441475"/>
            <a:ext cx="150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Unfinished – Blocked In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5">
            <a:alphaModFix/>
          </a:blip>
          <a:srcRect b="5498" l="1492" r="2804" t="27364"/>
          <a:stretch/>
        </p:blipFill>
        <p:spPr>
          <a:xfrm>
            <a:off x="3682160" y="591675"/>
            <a:ext cx="2653199" cy="184980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5"/>
          <p:cNvSpPr txBox="1"/>
          <p:nvPr/>
        </p:nvSpPr>
        <p:spPr>
          <a:xfrm>
            <a:off x="4020700" y="2441475"/>
            <a:ext cx="197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#38 – 18x24” Acrylic on Canvas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625" y="2756774"/>
            <a:ext cx="2767875" cy="207590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/>
          <p:nvPr/>
        </p:nvSpPr>
        <p:spPr>
          <a:xfrm>
            <a:off x="642275" y="4832675"/>
            <a:ext cx="197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#49 – 30x40cm Acrylic on Panel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7" name="Google Shape;367;p45"/>
          <p:cNvPicPr preferRelativeResize="0"/>
          <p:nvPr/>
        </p:nvPicPr>
        <p:blipFill rotWithShape="1">
          <a:blip r:embed="rId7">
            <a:alphaModFix/>
          </a:blip>
          <a:srcRect b="0" l="5101" r="5083" t="3353"/>
          <a:stretch/>
        </p:blipFill>
        <p:spPr>
          <a:xfrm>
            <a:off x="3624812" y="2756975"/>
            <a:ext cx="2767874" cy="207548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 txBox="1"/>
          <p:nvPr/>
        </p:nvSpPr>
        <p:spPr>
          <a:xfrm>
            <a:off x="4020688" y="4832675"/>
            <a:ext cx="197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#31 – 16x20” Acrylic on Canvas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  <p:sp>
        <p:nvSpPr>
          <p:cNvPr id="374" name="Google Shape;374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577250"/>
            <a:ext cx="9144003" cy="456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6"/>
          <p:cNvSpPr txBox="1"/>
          <p:nvPr/>
        </p:nvSpPr>
        <p:spPr>
          <a:xfrm>
            <a:off x="7369500" y="238550"/>
            <a:ext cx="177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#64 – 30x60cm Oil on Panel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of paintings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44" y="723075"/>
            <a:ext cx="1632981" cy="184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4">
            <a:alphaModFix/>
          </a:blip>
          <a:srcRect b="13794" l="0" r="0" t="9352"/>
          <a:stretch/>
        </p:blipFill>
        <p:spPr>
          <a:xfrm>
            <a:off x="2906362" y="723075"/>
            <a:ext cx="2405489" cy="184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5">
            <a:alphaModFix/>
          </a:blip>
          <a:srcRect b="4655" l="5066" r="9067" t="8651"/>
          <a:stretch/>
        </p:blipFill>
        <p:spPr>
          <a:xfrm>
            <a:off x="5961671" y="711700"/>
            <a:ext cx="2456479" cy="18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6">
            <a:alphaModFix/>
          </a:blip>
          <a:srcRect b="3938" l="0" r="4269" t="0"/>
          <a:stretch/>
        </p:blipFill>
        <p:spPr>
          <a:xfrm>
            <a:off x="5961675" y="3043625"/>
            <a:ext cx="2456475" cy="184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8152" y="3043625"/>
            <a:ext cx="2480073" cy="18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125" y="3043625"/>
            <a:ext cx="1885575" cy="18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2175800" y="1502350"/>
            <a:ext cx="638400" cy="39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5404000" y="1558550"/>
            <a:ext cx="487500" cy="39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7034513" y="2643438"/>
            <a:ext cx="310800" cy="32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433700" y="3826175"/>
            <a:ext cx="442500" cy="398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2340175" y="3826175"/>
            <a:ext cx="442500" cy="398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932500" y="2571750"/>
            <a:ext cx="36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3924150" y="2571750"/>
            <a:ext cx="4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#11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2254700" y="4804800"/>
            <a:ext cx="4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#76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5348225" y="4804800"/>
            <a:ext cx="4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#68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418150" y="4804800"/>
            <a:ext cx="4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#46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8418150" y="2571750"/>
            <a:ext cx="4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#26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which is better?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975" y="1206100"/>
            <a:ext cx="4273249" cy="320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4">
            <a:alphaModFix/>
          </a:blip>
          <a:srcRect b="1234" l="3410" r="3148" t="3099"/>
          <a:stretch/>
        </p:blipFill>
        <p:spPr>
          <a:xfrm>
            <a:off x="463325" y="1376525"/>
            <a:ext cx="3729974" cy="2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1432800" y="4536650"/>
            <a:ext cx="179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#41 – 7x9” Acrylic on Canvas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5671100" y="4536650"/>
            <a:ext cx="179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#52 – 30x40cm Oil on Panel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4309325" y="976900"/>
            <a:ext cx="3927600" cy="3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lot more determines a good painting than just detail!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Need to pay attention to: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Contrast (depth)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Colour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Direction and framing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Rule of thirds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Generally in photorealism, the reference is the hardest part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Expensive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Random chance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Time consuming</a:t>
            </a:r>
            <a:endParaRPr sz="1300"/>
          </a:p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which is better?</a:t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3442296" y="4650900"/>
            <a:ext cx="112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#80 – 24x36cm Oil on Panel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1250"/>
            <a:ext cx="3442305" cy="45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depth/contrast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atmosphere helps with depth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When painting, best to work back to front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Generally need strong depth to convey scale and structure</a:t>
            </a:r>
            <a:endParaRPr sz="1500"/>
          </a:p>
        </p:txBody>
      </p:sp>
      <p:sp>
        <p:nvSpPr>
          <p:cNvPr id="143" name="Google Shape;143;p19"/>
          <p:cNvSpPr/>
          <p:nvPr/>
        </p:nvSpPr>
        <p:spPr>
          <a:xfrm>
            <a:off x="1241700" y="1031725"/>
            <a:ext cx="6660600" cy="681000"/>
          </a:xfrm>
          <a:prstGeom prst="rect">
            <a:avLst/>
          </a:prstGeom>
          <a:gradFill>
            <a:gsLst>
              <a:gs pos="0">
                <a:srgbClr val="CFE2F3"/>
              </a:gs>
              <a:gs pos="33000">
                <a:srgbClr val="3C8AD8"/>
              </a:gs>
              <a:gs pos="64000">
                <a:srgbClr val="2B4860"/>
              </a:gs>
              <a:gs pos="90000">
                <a:srgbClr val="041C32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9"/>
          <p:cNvCxnSpPr/>
          <p:nvPr/>
        </p:nvCxnSpPr>
        <p:spPr>
          <a:xfrm>
            <a:off x="1250725" y="935500"/>
            <a:ext cx="66534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19"/>
          <p:cNvSpPr txBox="1"/>
          <p:nvPr/>
        </p:nvSpPr>
        <p:spPr>
          <a:xfrm>
            <a:off x="3848825" y="550000"/>
            <a:ext cx="9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Distance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6" name="Google Shape;146;p19"/>
          <p:cNvCxnSpPr/>
          <p:nvPr/>
        </p:nvCxnSpPr>
        <p:spPr>
          <a:xfrm flipH="1">
            <a:off x="1250875" y="1798375"/>
            <a:ext cx="66531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19"/>
          <p:cNvSpPr txBox="1"/>
          <p:nvPr/>
        </p:nvSpPr>
        <p:spPr>
          <a:xfrm>
            <a:off x="3946025" y="1712725"/>
            <a:ext cx="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Order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depth/contrast</a:t>
            </a:r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1241700" y="1031725"/>
            <a:ext cx="6660600" cy="681000"/>
          </a:xfrm>
          <a:prstGeom prst="rect">
            <a:avLst/>
          </a:prstGeom>
          <a:gradFill>
            <a:gsLst>
              <a:gs pos="0">
                <a:srgbClr val="CFE2F3"/>
              </a:gs>
              <a:gs pos="33000">
                <a:srgbClr val="3C8AD8"/>
              </a:gs>
              <a:gs pos="64000">
                <a:srgbClr val="2B4860"/>
              </a:gs>
              <a:gs pos="90000">
                <a:srgbClr val="041C32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1250725" y="935500"/>
            <a:ext cx="66534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0"/>
          <p:cNvSpPr txBox="1"/>
          <p:nvPr/>
        </p:nvSpPr>
        <p:spPr>
          <a:xfrm>
            <a:off x="3848825" y="550000"/>
            <a:ext cx="9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Distance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4006"/>
            <a:ext cx="9144003" cy="3049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0"/>
          <p:cNvCxnSpPr/>
          <p:nvPr/>
        </p:nvCxnSpPr>
        <p:spPr>
          <a:xfrm flipH="1">
            <a:off x="1250875" y="1798375"/>
            <a:ext cx="66531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0"/>
          <p:cNvSpPr txBox="1"/>
          <p:nvPr/>
        </p:nvSpPr>
        <p:spPr>
          <a:xfrm>
            <a:off x="3946025" y="1712725"/>
            <a:ext cx="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Order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88800" y="1860850"/>
            <a:ext cx="236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#70 – 20x60cm Oil on Panel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463325" y="0"/>
            <a:ext cx="76887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good painting — colour</a:t>
            </a:r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729450" y="1139700"/>
            <a:ext cx="40515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make natural shades with just two colours and white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Generally want muted, but not unsaturated colours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Using a small, limited palette means harmony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Never use paints straight out of the tube!</a:t>
            </a:r>
            <a:endParaRPr sz="1300"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700" y="1098888"/>
            <a:ext cx="3519450" cy="32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7123050" y="4380925"/>
            <a:ext cx="129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 Robert Masla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